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733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-3144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3F8FB-1482-46B5-921B-DD3E15A8E4AC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2FD49-1AD2-4BC8-9D06-2289663FBA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14290"/>
            <a:ext cx="516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Тема</a:t>
            </a:r>
            <a:r>
              <a:rPr lang="ru-RU" dirty="0" smtClean="0"/>
              <a:t>: </a:t>
            </a:r>
            <a:r>
              <a:rPr lang="kk-KZ" dirty="0" smtClean="0"/>
              <a:t>Маркировка логических </a:t>
            </a:r>
            <a:r>
              <a:rPr lang="kk-KZ" smtClean="0"/>
              <a:t>схем простых </a:t>
            </a:r>
            <a:r>
              <a:rPr lang="kk-KZ" dirty="0" smtClean="0"/>
              <a:t>серий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42852"/>
            <a:ext cx="4577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Рассмотрим серию К155, аналог серии 74ХХ </a:t>
            </a:r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357158" y="500042"/>
            <a:ext cx="2685276" cy="2500330"/>
            <a:chOff x="357158" y="500042"/>
            <a:chExt cx="2685276" cy="2500330"/>
          </a:xfrm>
        </p:grpSpPr>
        <p:pic>
          <p:nvPicPr>
            <p:cNvPr id="6" name="Рисунок 5"/>
            <p:cNvPicPr/>
            <p:nvPr/>
          </p:nvPicPr>
          <p:blipFill>
            <a:blip r:embed="rId2"/>
            <a:srcRect l="29214" t="38319" r="62436" b="46099"/>
            <a:stretch>
              <a:fillRect/>
            </a:stretch>
          </p:blipFill>
          <p:spPr bwMode="auto">
            <a:xfrm>
              <a:off x="357158" y="571480"/>
              <a:ext cx="2286016" cy="2428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2500298" y="500042"/>
              <a:ext cx="5421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+5В</a:t>
              </a:r>
              <a:endParaRPr lang="ru-RU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86116" y="571480"/>
            <a:ext cx="5500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Счет контактов идет, если мы смотрим со стороны маркировки, а не со стороны платы.</a:t>
            </a:r>
          </a:p>
          <a:p>
            <a:r>
              <a:rPr lang="ru-RU" dirty="0" smtClean="0"/>
              <a:t>Слева - направо против часовой стрелки.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428992" y="1500174"/>
            <a:ext cx="3251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Такие корпуса называют Д</a:t>
            </a:r>
            <a:r>
              <a:rPr lang="en-GB" dirty="0" smtClean="0"/>
              <a:t>I</a:t>
            </a:r>
            <a:r>
              <a:rPr lang="en-US" dirty="0" smtClean="0"/>
              <a:t>P 14</a:t>
            </a:r>
          </a:p>
          <a:p>
            <a:r>
              <a:rPr lang="en-US" dirty="0" smtClean="0"/>
              <a:t>14 – </a:t>
            </a:r>
            <a:r>
              <a:rPr lang="kk-KZ" dirty="0" smtClean="0"/>
              <a:t>количество ног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643306" y="3071810"/>
            <a:ext cx="2068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Тип корпуса Д</a:t>
            </a:r>
            <a:r>
              <a:rPr lang="en-GB" b="1" dirty="0" smtClean="0"/>
              <a:t>I</a:t>
            </a:r>
            <a:r>
              <a:rPr lang="en-US" b="1" dirty="0" smtClean="0"/>
              <a:t>P 14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8596" y="3429000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Как правило на </a:t>
            </a:r>
            <a:r>
              <a:rPr lang="ru-RU" dirty="0" smtClean="0"/>
              <a:t>«7» ножку подается земля, а на «14» - потенциал +5В. Т.е. эти 2 ноги зарезервированы под напряжение питания.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00034" y="4143380"/>
            <a:ext cx="320421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Общее обозначение: К155ЛХ</a:t>
            </a:r>
            <a:r>
              <a:rPr lang="en-GB" dirty="0" smtClean="0"/>
              <a:t>N</a:t>
            </a:r>
          </a:p>
          <a:p>
            <a:r>
              <a:rPr lang="kk-KZ" b="1" dirty="0" smtClean="0"/>
              <a:t>Л</a:t>
            </a:r>
            <a:r>
              <a:rPr lang="kk-KZ" dirty="0" smtClean="0"/>
              <a:t> - логический элемент</a:t>
            </a:r>
            <a:r>
              <a:rPr lang="ru-RU" dirty="0" smtClean="0"/>
              <a:t>;</a:t>
            </a:r>
          </a:p>
          <a:p>
            <a:r>
              <a:rPr lang="ru-RU" b="1" dirty="0" smtClean="0"/>
              <a:t>Х</a:t>
            </a:r>
            <a:r>
              <a:rPr lang="ru-RU" dirty="0" smtClean="0"/>
              <a:t> – тип логических схем</a:t>
            </a:r>
          </a:p>
          <a:p>
            <a:r>
              <a:rPr lang="ru-RU" dirty="0" smtClean="0"/>
              <a:t>       И – «И»</a:t>
            </a:r>
          </a:p>
          <a:p>
            <a:r>
              <a:rPr lang="ru-RU" dirty="0" smtClean="0"/>
              <a:t>        Л – «ИЛИ»</a:t>
            </a:r>
          </a:p>
          <a:p>
            <a:r>
              <a:rPr lang="ru-RU" dirty="0" smtClean="0"/>
              <a:t>        Н – «НЕ»</a:t>
            </a:r>
          </a:p>
          <a:p>
            <a:r>
              <a:rPr lang="ru-RU" dirty="0" smtClean="0"/>
              <a:t>        А – «И-НЕ»</a:t>
            </a:r>
          </a:p>
          <a:p>
            <a:r>
              <a:rPr lang="ru-RU" dirty="0" smtClean="0"/>
              <a:t>        Е – «ИЛИ-НЕ»</a:t>
            </a:r>
          </a:p>
          <a:p>
            <a:r>
              <a:rPr lang="en-GB" b="1" dirty="0" smtClean="0"/>
              <a:t>N</a:t>
            </a:r>
            <a:r>
              <a:rPr lang="en-GB" dirty="0" smtClean="0"/>
              <a:t> – </a:t>
            </a:r>
            <a:r>
              <a:rPr lang="kk-KZ" dirty="0" smtClean="0"/>
              <a:t>номер реализации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31722" t="24203" r="63676" b="63765"/>
          <a:stretch>
            <a:fillRect/>
          </a:stretch>
        </p:blipFill>
        <p:spPr bwMode="auto">
          <a:xfrm>
            <a:off x="1000100" y="1000108"/>
            <a:ext cx="264320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57158" y="285728"/>
            <a:ext cx="3620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Например</a:t>
            </a:r>
            <a:r>
              <a:rPr lang="ru-RU" dirty="0" smtClean="0"/>
              <a:t>: </a:t>
            </a:r>
            <a:r>
              <a:rPr lang="ru-RU" b="1" dirty="0" smtClean="0"/>
              <a:t>К155ЛН1</a:t>
            </a:r>
            <a:r>
              <a:rPr lang="ru-RU" dirty="0" smtClean="0"/>
              <a:t> – логическая </a:t>
            </a:r>
          </a:p>
          <a:p>
            <a:r>
              <a:rPr lang="ru-RU" dirty="0" smtClean="0"/>
              <a:t>схема «НЕ» инвертора, серии К155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 l="38448" t="24203" r="56950" b="59965"/>
          <a:stretch>
            <a:fillRect/>
          </a:stretch>
        </p:blipFill>
        <p:spPr bwMode="auto">
          <a:xfrm>
            <a:off x="6072198" y="1071546"/>
            <a:ext cx="2071702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214810" y="285728"/>
            <a:ext cx="41886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Например</a:t>
            </a:r>
            <a:r>
              <a:rPr lang="ru-RU" dirty="0" smtClean="0"/>
              <a:t>: </a:t>
            </a:r>
            <a:r>
              <a:rPr lang="ru-RU" b="1" dirty="0" smtClean="0"/>
              <a:t>К155ЛА3</a:t>
            </a:r>
            <a:r>
              <a:rPr lang="ru-RU" dirty="0" smtClean="0"/>
              <a:t> – логическая схема </a:t>
            </a:r>
            <a:endParaRPr lang="en-US" dirty="0" smtClean="0"/>
          </a:p>
          <a:p>
            <a:r>
              <a:rPr lang="en-US" dirty="0" smtClean="0"/>
              <a:t>4x2</a:t>
            </a:r>
            <a:r>
              <a:rPr lang="ru-RU" dirty="0" smtClean="0"/>
              <a:t>«И-НЕ»</a:t>
            </a:r>
          </a:p>
        </p:txBody>
      </p:sp>
      <p:pic>
        <p:nvPicPr>
          <p:cNvPr id="8" name="Рисунок 7"/>
          <p:cNvPicPr/>
          <p:nvPr/>
        </p:nvPicPr>
        <p:blipFill>
          <a:blip r:embed="rId2"/>
          <a:srcRect l="30660" t="48355" r="58720" b="41512"/>
          <a:stretch>
            <a:fillRect/>
          </a:stretch>
        </p:blipFill>
        <p:spPr bwMode="auto">
          <a:xfrm>
            <a:off x="928662" y="4929198"/>
            <a:ext cx="371477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30510" t="59120" r="47188" b="21248"/>
          <a:stretch>
            <a:fillRect/>
          </a:stretch>
        </p:blipFill>
        <p:spPr bwMode="auto">
          <a:xfrm>
            <a:off x="357158" y="785794"/>
            <a:ext cx="721523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214290"/>
            <a:ext cx="458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Тема: Комбинационные схемы. Дешифратор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714356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Комбинационное логическое устройство </a:t>
            </a:r>
            <a:r>
              <a:rPr lang="ru-RU" dirty="0" smtClean="0"/>
              <a:t>– это устройство, где сигналы на выходе однозначно определяются входами (т.е. нет элементов памяти)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214290"/>
            <a:ext cx="87154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Дешифратор</a:t>
            </a:r>
            <a:r>
              <a:rPr lang="ru-RU" dirty="0" smtClean="0"/>
              <a:t> – одна из разновидностей комбинационных схем. Логическая комбинационная схема, имеющая «</a:t>
            </a:r>
            <a:r>
              <a:rPr lang="en-GB" dirty="0" smtClean="0"/>
              <a:t>n</a:t>
            </a:r>
            <a:r>
              <a:rPr lang="ru-RU" dirty="0" smtClean="0"/>
              <a:t>» входов и 2</a:t>
            </a:r>
            <a:r>
              <a:rPr lang="en-GB" dirty="0" smtClean="0"/>
              <a:t>    </a:t>
            </a:r>
            <a:r>
              <a:rPr lang="ru-RU" dirty="0" smtClean="0"/>
              <a:t>выходов, которая работает следующим образом: если имеется какая-либо комбинация входных сигналов. То на выходе этой схемы появляется сигнал только на том контакте, номер которого совпадает с заданным входом.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572132" y="357166"/>
            <a:ext cx="306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</a:t>
            </a:r>
            <a:endParaRPr lang="ru-RU" dirty="0"/>
          </a:p>
        </p:txBody>
      </p:sp>
      <p:pic>
        <p:nvPicPr>
          <p:cNvPr id="7" name="Рисунок 6" descr="https://sun9-41.userapi.com/c836127/v836127960/47a7f/7Mbad9ayMXs.jpg"/>
          <p:cNvPicPr/>
          <p:nvPr/>
        </p:nvPicPr>
        <p:blipFill>
          <a:blip r:embed="rId2"/>
          <a:srcRect l="10138" t="36005" r="52919" b="44127"/>
          <a:stretch>
            <a:fillRect/>
          </a:stretch>
        </p:blipFill>
        <p:spPr bwMode="auto">
          <a:xfrm>
            <a:off x="357158" y="1785926"/>
            <a:ext cx="285752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357554" y="1785926"/>
            <a:ext cx="5643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зависимости от кода на входе, появляется сигнал на нужном выходе.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857488" y="4000504"/>
            <a:ext cx="3809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Дешифратор 1 в 2 </a:t>
            </a:r>
            <a:r>
              <a:rPr lang="ru-RU" dirty="0" smtClean="0"/>
              <a:t>(1 вход, 2 выхода)</a:t>
            </a:r>
            <a:endParaRPr lang="ru-RU" dirty="0"/>
          </a:p>
        </p:txBody>
      </p:sp>
      <p:pic>
        <p:nvPicPr>
          <p:cNvPr id="11" name="Рисунок 10" descr="https://sun9-41.userapi.com/c836127/v836127960/47a7f/7Mbad9ayMXs.jpg"/>
          <p:cNvPicPr/>
          <p:nvPr/>
        </p:nvPicPr>
        <p:blipFill>
          <a:blip r:embed="rId2"/>
          <a:srcRect l="18131" t="60827" r="54210" b="30150"/>
          <a:stretch>
            <a:fillRect/>
          </a:stretch>
        </p:blipFill>
        <p:spPr bwMode="auto">
          <a:xfrm>
            <a:off x="500034" y="4572008"/>
            <a:ext cx="321471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786182" y="4572008"/>
            <a:ext cx="5143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зависимости от состояния сигнала на входе, сигнал появляется либо на </a:t>
            </a:r>
            <a:r>
              <a:rPr lang="en-GB" dirty="0" smtClean="0"/>
              <a:t>q0</a:t>
            </a:r>
            <a:r>
              <a:rPr lang="en-US" dirty="0" smtClean="0"/>
              <a:t> </a:t>
            </a:r>
            <a:r>
              <a:rPr lang="kk-KZ" dirty="0" smtClean="0"/>
              <a:t>либо на </a:t>
            </a:r>
            <a:r>
              <a:rPr lang="en-GB" dirty="0" smtClean="0"/>
              <a:t>q1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sun9-41.userapi.com/c836127/v836127960/47a7f/7Mbad9ayMXs.jpg"/>
          <p:cNvPicPr/>
          <p:nvPr/>
        </p:nvPicPr>
        <p:blipFill>
          <a:blip r:embed="rId2"/>
          <a:srcRect l="17530" t="75263" r="42785" b="4887"/>
          <a:stretch>
            <a:fillRect/>
          </a:stretch>
        </p:blipFill>
        <p:spPr bwMode="auto">
          <a:xfrm>
            <a:off x="571472" y="1500174"/>
            <a:ext cx="492922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57488" y="142852"/>
            <a:ext cx="3910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Дешифратор </a:t>
            </a:r>
            <a:r>
              <a:rPr lang="en-GB" b="1" dirty="0" smtClean="0"/>
              <a:t>2</a:t>
            </a:r>
            <a:r>
              <a:rPr lang="ru-RU" b="1" dirty="0" smtClean="0"/>
              <a:t> в </a:t>
            </a:r>
            <a:r>
              <a:rPr lang="en-GB" b="1" dirty="0" smtClean="0"/>
              <a:t>4</a:t>
            </a:r>
            <a:r>
              <a:rPr lang="ru-RU" b="1" dirty="0" smtClean="0"/>
              <a:t> </a:t>
            </a:r>
            <a:r>
              <a:rPr lang="ru-RU" dirty="0" smtClean="0"/>
              <a:t>(</a:t>
            </a:r>
            <a:r>
              <a:rPr lang="en-GB" dirty="0" smtClean="0"/>
              <a:t>2</a:t>
            </a:r>
            <a:r>
              <a:rPr lang="ru-RU" dirty="0" smtClean="0"/>
              <a:t> вход</a:t>
            </a:r>
            <a:r>
              <a:rPr lang="kk-KZ" dirty="0" smtClean="0"/>
              <a:t>а</a:t>
            </a:r>
            <a:r>
              <a:rPr lang="ru-RU" dirty="0" smtClean="0"/>
              <a:t>, 4 выхода)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857884" y="2428868"/>
            <a:ext cx="8787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11 – q3</a:t>
            </a:r>
          </a:p>
          <a:p>
            <a:r>
              <a:rPr lang="en-GB" dirty="0" smtClean="0"/>
              <a:t>00 – q0</a:t>
            </a:r>
          </a:p>
          <a:p>
            <a:r>
              <a:rPr lang="en-GB" dirty="0" smtClean="0"/>
              <a:t>01 – q2</a:t>
            </a:r>
          </a:p>
          <a:p>
            <a:r>
              <a:rPr lang="en-GB" dirty="0" smtClean="0"/>
              <a:t>10 – q1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sun9-31.userapi.com/c836127/v836127960/47a75/41fxVbXbs40.jpg"/>
          <p:cNvPicPr/>
          <p:nvPr/>
        </p:nvPicPr>
        <p:blipFill>
          <a:blip r:embed="rId2"/>
          <a:srcRect l="27659" t="14812" r="48773" b="59925"/>
          <a:stretch>
            <a:fillRect/>
          </a:stretch>
        </p:blipFill>
        <p:spPr bwMode="auto">
          <a:xfrm>
            <a:off x="571472" y="714356"/>
            <a:ext cx="221457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928926" y="214290"/>
            <a:ext cx="3939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K 155 </a:t>
            </a:r>
            <a:r>
              <a:rPr lang="kk-KZ" b="1" dirty="0" smtClean="0"/>
              <a:t>ИД4 два дешифратора в одном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000364" y="714356"/>
            <a:ext cx="5715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dirty="0" smtClean="0"/>
              <a:t>Сигналы С0 и С1 </a:t>
            </a:r>
            <a:r>
              <a:rPr lang="ru-RU" dirty="0" smtClean="0"/>
              <a:t> нужны для того, чтобы схема могла быть блокирована при отсутствии сигналов «С». Если на С0 и С1 пришла «1», то схема «И» не срабатывает и блокирует всю схему.</a:t>
            </a:r>
            <a:endParaRPr lang="ru-RU" dirty="0"/>
          </a:p>
        </p:txBody>
      </p:sp>
      <p:pic>
        <p:nvPicPr>
          <p:cNvPr id="7" name="Рисунок 6" descr="https://sun9-31.userapi.com/c836127/v836127960/47a75/41fxVbXbs40.jpg"/>
          <p:cNvPicPr/>
          <p:nvPr/>
        </p:nvPicPr>
        <p:blipFill>
          <a:blip r:embed="rId2"/>
          <a:srcRect l="19465" t="41880" r="30759" b="29248"/>
          <a:stretch>
            <a:fillRect/>
          </a:stretch>
        </p:blipFill>
        <p:spPr bwMode="auto">
          <a:xfrm>
            <a:off x="2928926" y="2357430"/>
            <a:ext cx="592935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285728"/>
            <a:ext cx="180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Тема: Шифратор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sun9-52.userapi.com/c836127/v836127960/47a57/ijP6yZPGuPA.jpg"/>
          <p:cNvPicPr/>
          <p:nvPr/>
        </p:nvPicPr>
        <p:blipFill>
          <a:blip r:embed="rId2"/>
          <a:srcRect l="11677" t="26541" r="56707" b="52707"/>
          <a:stretch>
            <a:fillRect/>
          </a:stretch>
        </p:blipFill>
        <p:spPr bwMode="auto">
          <a:xfrm>
            <a:off x="571472" y="1571612"/>
            <a:ext cx="278608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5721" y="500042"/>
            <a:ext cx="8572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Шифратор </a:t>
            </a:r>
            <a:r>
              <a:rPr lang="ru-RU" dirty="0" smtClean="0"/>
              <a:t>– комбинационное логическое устройство, у которого </a:t>
            </a:r>
            <a:r>
              <a:rPr lang="en-GB" dirty="0" smtClean="0"/>
              <a:t>n</a:t>
            </a:r>
            <a:r>
              <a:rPr lang="en-US" dirty="0" smtClean="0"/>
              <a:t> </a:t>
            </a:r>
            <a:r>
              <a:rPr lang="ru-RU" dirty="0" smtClean="0"/>
              <a:t>выходов и 2   входов, такое, что при подаче на один из входов сигнала, на выходе формируется номер этого входа.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715404" y="35716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428992" y="3071810"/>
            <a:ext cx="3016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</a:p>
          <a:p>
            <a:r>
              <a:rPr lang="en-GB" dirty="0" smtClean="0"/>
              <a:t>0</a:t>
            </a:r>
          </a:p>
          <a:p>
            <a:r>
              <a:rPr lang="en-GB" dirty="0" smtClean="0"/>
              <a:t>1</a:t>
            </a:r>
          </a:p>
        </p:txBody>
      </p:sp>
      <p:pic>
        <p:nvPicPr>
          <p:cNvPr id="8" name="Рисунок 7" descr="https://sun9-52.userapi.com/c836127/v836127960/47a57/ijP6yZPGuPA.jpg"/>
          <p:cNvPicPr/>
          <p:nvPr/>
        </p:nvPicPr>
        <p:blipFill>
          <a:blip r:embed="rId2"/>
          <a:srcRect l="10823" t="51804" r="56707" b="34662"/>
          <a:stretch>
            <a:fillRect/>
          </a:stretch>
        </p:blipFill>
        <p:spPr bwMode="auto">
          <a:xfrm>
            <a:off x="642910" y="4500570"/>
            <a:ext cx="342902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643174" y="4071942"/>
            <a:ext cx="3993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GB" u="sng" dirty="0" smtClean="0"/>
              <a:t>n=1</a:t>
            </a:r>
            <a:r>
              <a:rPr lang="ru-RU" dirty="0" smtClean="0"/>
              <a:t> (Шифратор 2 в 1, 2 входа, 1 выход)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357686" y="4714884"/>
            <a:ext cx="4500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Если есть сигнал на </a:t>
            </a:r>
            <a:r>
              <a:rPr lang="en-GB" dirty="0" smtClean="0"/>
              <a:t>d1</a:t>
            </a:r>
            <a:r>
              <a:rPr lang="ru-RU" dirty="0" smtClean="0"/>
              <a:t>, то </a:t>
            </a:r>
            <a:r>
              <a:rPr lang="en-GB" dirty="0" smtClean="0"/>
              <a:t>q1=1</a:t>
            </a:r>
          </a:p>
          <a:p>
            <a:pPr algn="just"/>
            <a:r>
              <a:rPr lang="ru-RU" dirty="0" smtClean="0"/>
              <a:t>Если есть сигнал на </a:t>
            </a:r>
            <a:r>
              <a:rPr lang="en-GB" dirty="0" smtClean="0"/>
              <a:t>d2</a:t>
            </a:r>
            <a:r>
              <a:rPr lang="ru-RU" dirty="0" smtClean="0"/>
              <a:t>, то </a:t>
            </a:r>
            <a:r>
              <a:rPr lang="en-GB" dirty="0" smtClean="0"/>
              <a:t>q1=0</a:t>
            </a:r>
          </a:p>
          <a:p>
            <a:pPr algn="just"/>
            <a:r>
              <a:rPr lang="ru-RU" dirty="0" smtClean="0"/>
              <a:t>Сигнал </a:t>
            </a:r>
            <a:r>
              <a:rPr lang="en-GB" dirty="0" smtClean="0"/>
              <a:t>G </a:t>
            </a:r>
            <a:r>
              <a:rPr lang="ru-RU" dirty="0" smtClean="0"/>
              <a:t>сигнализирует, что сигнал на </a:t>
            </a:r>
            <a:r>
              <a:rPr lang="en-GB" dirty="0" smtClean="0"/>
              <a:t>d0 </a:t>
            </a:r>
            <a:r>
              <a:rPr lang="kk-KZ" dirty="0" smtClean="0"/>
              <a:t>есть при </a:t>
            </a:r>
            <a:r>
              <a:rPr lang="en-GB" dirty="0" smtClean="0"/>
              <a:t>q1=0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sun9-52.userapi.com/c836127/v836127960/47a57/ijP6yZPGuPA.jpg"/>
          <p:cNvPicPr/>
          <p:nvPr/>
        </p:nvPicPr>
        <p:blipFill>
          <a:blip r:embed="rId2"/>
          <a:srcRect l="13228" t="69850" r="55505" b="2180"/>
          <a:stretch>
            <a:fillRect/>
          </a:stretch>
        </p:blipFill>
        <p:spPr bwMode="auto">
          <a:xfrm>
            <a:off x="500034" y="857232"/>
            <a:ext cx="407196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714612" y="214290"/>
            <a:ext cx="4066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GB" u="sng" dirty="0" smtClean="0"/>
              <a:t>n=2</a:t>
            </a:r>
            <a:r>
              <a:rPr lang="ru-RU" dirty="0" smtClean="0"/>
              <a:t> (Шифратор </a:t>
            </a:r>
            <a:r>
              <a:rPr lang="en-GB" dirty="0" smtClean="0"/>
              <a:t>4</a:t>
            </a:r>
            <a:r>
              <a:rPr lang="ru-RU" dirty="0" smtClean="0"/>
              <a:t> в </a:t>
            </a:r>
            <a:r>
              <a:rPr lang="en-GB" dirty="0" smtClean="0"/>
              <a:t>2</a:t>
            </a:r>
            <a:r>
              <a:rPr lang="ru-RU" dirty="0" smtClean="0"/>
              <a:t>, </a:t>
            </a:r>
            <a:r>
              <a:rPr lang="en-GB" dirty="0" smtClean="0"/>
              <a:t>4</a:t>
            </a:r>
            <a:r>
              <a:rPr lang="ru-RU" dirty="0" smtClean="0"/>
              <a:t> входа, </a:t>
            </a:r>
            <a:r>
              <a:rPr lang="en-GB" dirty="0" smtClean="0"/>
              <a:t>2</a:t>
            </a:r>
            <a:r>
              <a:rPr lang="ru-RU" dirty="0" smtClean="0"/>
              <a:t> выход</a:t>
            </a:r>
            <a:r>
              <a:rPr lang="kk-KZ" dirty="0" smtClean="0"/>
              <a:t>а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786314" y="857232"/>
            <a:ext cx="13227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11 – </a:t>
            </a:r>
            <a:r>
              <a:rPr lang="en-GB" dirty="0" smtClean="0"/>
              <a:t>d3</a:t>
            </a:r>
          </a:p>
          <a:p>
            <a:r>
              <a:rPr lang="en-GB" dirty="0" smtClean="0"/>
              <a:t>10 – d2</a:t>
            </a:r>
          </a:p>
          <a:p>
            <a:r>
              <a:rPr lang="en-GB" dirty="0" smtClean="0"/>
              <a:t>01 – d1</a:t>
            </a:r>
          </a:p>
          <a:p>
            <a:r>
              <a:rPr lang="en-GB" dirty="0" smtClean="0"/>
              <a:t>00 – d0, G-1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sun9-37.userapi.com/c836127/v836127960/47a4d/iiDPyvAG3iU.jpg"/>
          <p:cNvPicPr/>
          <p:nvPr/>
        </p:nvPicPr>
        <p:blipFill>
          <a:blip r:embed="rId2"/>
          <a:srcRect l="19019" t="5390" r="27726" b="54189"/>
          <a:stretch>
            <a:fillRect/>
          </a:stretch>
        </p:blipFill>
        <p:spPr bwMode="auto">
          <a:xfrm>
            <a:off x="500034" y="785794"/>
            <a:ext cx="400052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714612" y="214290"/>
            <a:ext cx="4223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GB" u="sng" dirty="0" smtClean="0"/>
              <a:t>n=3</a:t>
            </a:r>
            <a:r>
              <a:rPr lang="ru-RU" dirty="0" smtClean="0"/>
              <a:t> (Шифратор </a:t>
            </a:r>
            <a:r>
              <a:rPr lang="en-GB" dirty="0" smtClean="0"/>
              <a:t>8</a:t>
            </a:r>
            <a:r>
              <a:rPr lang="ru-RU" dirty="0" smtClean="0"/>
              <a:t> в </a:t>
            </a:r>
            <a:r>
              <a:rPr lang="en-GB" dirty="0" smtClean="0"/>
              <a:t>3</a:t>
            </a:r>
            <a:r>
              <a:rPr lang="ru-RU" dirty="0" smtClean="0"/>
              <a:t>, </a:t>
            </a:r>
            <a:r>
              <a:rPr lang="en-GB" dirty="0" smtClean="0"/>
              <a:t>8</a:t>
            </a:r>
            <a:r>
              <a:rPr lang="ru-RU" dirty="0" smtClean="0"/>
              <a:t> вход</a:t>
            </a:r>
            <a:r>
              <a:rPr lang="kk-KZ" dirty="0" smtClean="0"/>
              <a:t>ов</a:t>
            </a:r>
            <a:r>
              <a:rPr lang="ru-RU" dirty="0" smtClean="0"/>
              <a:t>, </a:t>
            </a:r>
            <a:r>
              <a:rPr lang="kk-KZ" dirty="0" smtClean="0"/>
              <a:t>3</a:t>
            </a:r>
            <a:r>
              <a:rPr lang="ru-RU" dirty="0" smtClean="0"/>
              <a:t> выход</a:t>
            </a:r>
            <a:r>
              <a:rPr lang="kk-KZ" dirty="0" smtClean="0"/>
              <a:t>а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429256" y="1500174"/>
            <a:ext cx="101662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d4 – 100</a:t>
            </a:r>
          </a:p>
          <a:p>
            <a:r>
              <a:rPr lang="en-GB" dirty="0" smtClean="0"/>
              <a:t>d5 – 101</a:t>
            </a:r>
          </a:p>
          <a:p>
            <a:r>
              <a:rPr lang="en-GB" dirty="0" smtClean="0"/>
              <a:t>d6 – 110</a:t>
            </a:r>
          </a:p>
          <a:p>
            <a:r>
              <a:rPr lang="en-GB" dirty="0" smtClean="0"/>
              <a:t>d7 – 111</a:t>
            </a:r>
          </a:p>
          <a:p>
            <a:r>
              <a:rPr lang="en-GB" dirty="0" smtClean="0"/>
              <a:t>d3 – 011</a:t>
            </a:r>
          </a:p>
          <a:p>
            <a:r>
              <a:rPr lang="en-GB" dirty="0" smtClean="0"/>
              <a:t>d2 – 010</a:t>
            </a:r>
          </a:p>
          <a:p>
            <a:r>
              <a:rPr lang="en-GB" dirty="0" smtClean="0"/>
              <a:t>d1 – 001</a:t>
            </a:r>
          </a:p>
          <a:p>
            <a:r>
              <a:rPr lang="en-GB" dirty="0" smtClean="0"/>
              <a:t>d0 - 000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42844" y="5286388"/>
            <a:ext cx="8786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dirty="0" smtClean="0"/>
              <a:t>Шифратор имеет недостаток</a:t>
            </a:r>
            <a:r>
              <a:rPr lang="ru-RU" dirty="0" smtClean="0"/>
              <a:t>: Если случайно сигнал одновременно идет на 2-а входа на </a:t>
            </a:r>
            <a:r>
              <a:rPr lang="en-GB" dirty="0" smtClean="0"/>
              <a:t>G</a:t>
            </a:r>
            <a:r>
              <a:rPr lang="ru-RU" dirty="0" smtClean="0"/>
              <a:t> может произойти ложное срабатывание В такой ситуации помогает приоритетный шифр. </a:t>
            </a:r>
          </a:p>
          <a:p>
            <a:pPr algn="just"/>
            <a:r>
              <a:rPr lang="ru-RU" dirty="0" smtClean="0"/>
              <a:t>Например: </a:t>
            </a:r>
            <a:r>
              <a:rPr lang="en-GB" dirty="0" smtClean="0"/>
              <a:t>d6=1, d1=1</a:t>
            </a:r>
            <a:r>
              <a:rPr lang="ru-RU" dirty="0" smtClean="0"/>
              <a:t>. Ложное срабатывание, на выходе формируется 111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sun9-37.userapi.com/c836127/v836127960/47a4d/iiDPyvAG3iU.jpg"/>
          <p:cNvPicPr/>
          <p:nvPr/>
        </p:nvPicPr>
        <p:blipFill>
          <a:blip r:embed="rId2"/>
          <a:srcRect l="18039" t="55131" r="27481" b="14528"/>
          <a:stretch>
            <a:fillRect/>
          </a:stretch>
        </p:blipFill>
        <p:spPr bwMode="auto">
          <a:xfrm>
            <a:off x="285720" y="928670"/>
            <a:ext cx="5072098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14282" y="214290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Приоритетный шифратор </a:t>
            </a:r>
            <a:r>
              <a:rPr lang="ru-RU" dirty="0" smtClean="0"/>
              <a:t>– </a:t>
            </a:r>
            <a:r>
              <a:rPr lang="ru-RU" dirty="0" err="1" smtClean="0"/>
              <a:t>шифратор</a:t>
            </a:r>
            <a:r>
              <a:rPr lang="ru-RU" dirty="0" smtClean="0"/>
              <a:t>, у которого при поступлении «1» на какой то вход, все остальные входа блокируются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42844" y="4929198"/>
            <a:ext cx="521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Элемент </a:t>
            </a:r>
            <a:r>
              <a:rPr lang="ru-RU" dirty="0" err="1" smtClean="0"/>
              <a:t>сх</a:t>
            </a:r>
            <a:r>
              <a:rPr lang="kk-KZ" dirty="0" smtClean="0"/>
              <a:t>е</a:t>
            </a:r>
            <a:r>
              <a:rPr lang="ru-RU" dirty="0" smtClean="0"/>
              <a:t>мы с </a:t>
            </a:r>
            <a:r>
              <a:rPr lang="en-GB" dirty="0" smtClean="0"/>
              <a:t>G</a:t>
            </a:r>
            <a:r>
              <a:rPr lang="kk-KZ" dirty="0" smtClean="0"/>
              <a:t> сигналом опускается с целью компактного изображения схемы</a:t>
            </a:r>
            <a:endParaRPr lang="ru-RU" dirty="0"/>
          </a:p>
        </p:txBody>
      </p:sp>
      <p:pic>
        <p:nvPicPr>
          <p:cNvPr id="7" name="Рисунок 6" descr="https://sun9-37.userapi.com/c836127/v836127960/47a4d/iiDPyvAG3iU.jpg"/>
          <p:cNvPicPr/>
          <p:nvPr/>
        </p:nvPicPr>
        <p:blipFill>
          <a:blip r:embed="rId2"/>
          <a:srcRect l="72341" t="60827" r="12025" b="13007"/>
          <a:stretch>
            <a:fillRect/>
          </a:stretch>
        </p:blipFill>
        <p:spPr bwMode="auto">
          <a:xfrm>
            <a:off x="6143636" y="1000108"/>
            <a:ext cx="257176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429388" y="642918"/>
            <a:ext cx="181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К 555 ИВ1 </a:t>
            </a:r>
            <a:r>
              <a:rPr lang="ru-RU" dirty="0" smtClean="0"/>
              <a:t>(ИМС)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414646" y="4929198"/>
            <a:ext cx="37293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Е – блокирует все входные сигналы;</a:t>
            </a:r>
          </a:p>
          <a:p>
            <a:r>
              <a:rPr lang="en-GB" dirty="0" smtClean="0"/>
              <a:t>G – </a:t>
            </a:r>
            <a:r>
              <a:rPr lang="ru-RU" dirty="0" smtClean="0"/>
              <a:t>выход;</a:t>
            </a:r>
          </a:p>
          <a:p>
            <a:r>
              <a:rPr lang="en-GB" dirty="0" smtClean="0"/>
              <a:t>P – </a:t>
            </a:r>
            <a:r>
              <a:rPr lang="ru-RU" dirty="0" smtClean="0"/>
              <a:t>сигнал </a:t>
            </a:r>
            <a:r>
              <a:rPr lang="ru-RU" dirty="0" err="1" smtClean="0"/>
              <a:t>переброса</a:t>
            </a:r>
            <a:r>
              <a:rPr lang="ru-RU" dirty="0" smtClean="0"/>
              <a:t> (не </a:t>
            </a:r>
            <a:r>
              <a:rPr lang="en-GB" dirty="0" smtClean="0"/>
              <a:t>G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592</Words>
  <PresentationFormat>Экран (4:3)</PresentationFormat>
  <Paragraphs>68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Windows</cp:lastModifiedBy>
  <cp:revision>51</cp:revision>
  <dcterms:created xsi:type="dcterms:W3CDTF">2020-04-15T07:01:48Z</dcterms:created>
  <dcterms:modified xsi:type="dcterms:W3CDTF">2020-04-21T13:04:47Z</dcterms:modified>
</cp:coreProperties>
</file>